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441" r:id="rId2"/>
    <p:sldId id="442" r:id="rId3"/>
    <p:sldId id="443" r:id="rId4"/>
    <p:sldId id="444" r:id="rId5"/>
    <p:sldId id="445" r:id="rId6"/>
    <p:sldId id="446" r:id="rId7"/>
    <p:sldId id="447" r:id="rId8"/>
    <p:sldId id="448" r:id="rId9"/>
    <p:sldId id="449"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4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B3E4F9"/>
    <a:srgbClr val="CEE8F8"/>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4" d="100"/>
          <a:sy n="64" d="100"/>
        </p:scale>
        <p:origin x="724" y="40"/>
      </p:cViewPr>
      <p:guideLst>
        <p:guide orient="horz" pos="2155"/>
        <p:guide pos="384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71407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130" indent="0" algn="ctr">
              <a:buNone/>
              <a:defRPr>
                <a:solidFill>
                  <a:schemeClr val="tx1">
                    <a:tint val="75000"/>
                  </a:schemeClr>
                </a:solidFill>
              </a:defRPr>
            </a:lvl5pPr>
            <a:lvl6pPr marL="3046730" indent="0" algn="ctr">
              <a:buNone/>
              <a:defRPr>
                <a:solidFill>
                  <a:schemeClr val="tx1">
                    <a:tint val="75000"/>
                  </a:schemeClr>
                </a:solidFill>
              </a:defRPr>
            </a:lvl6pPr>
            <a:lvl7pPr marL="3655695" indent="0" algn="ctr">
              <a:buNone/>
              <a:defRPr>
                <a:solidFill>
                  <a:schemeClr val="tx1">
                    <a:tint val="75000"/>
                  </a:schemeClr>
                </a:solidFill>
              </a:defRPr>
            </a:lvl7pPr>
            <a:lvl8pPr marL="4265295" indent="0" algn="ctr">
              <a:buNone/>
              <a:defRPr>
                <a:solidFill>
                  <a:schemeClr val="tx1">
                    <a:tint val="75000"/>
                  </a:schemeClr>
                </a:solidFill>
              </a:defRPr>
            </a:lvl8pPr>
            <a:lvl9pPr marL="48742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矢量化运算</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9"/>
          <p:cNvSpPr>
            <a:spLocks noChangeArrowheads="1"/>
          </p:cNvSpPr>
          <p:nvPr/>
        </p:nvSpPr>
        <p:spPr bwMode="auto">
          <a:xfrm>
            <a:off x="3254630" y="4085928"/>
            <a:ext cx="6228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buNone/>
            </a:pPr>
            <a:r>
              <a:rPr lang="zh-CN" altLang="en-US" sz="4000" spc="300" dirty="0">
                <a:solidFill>
                  <a:schemeClr val="bg1"/>
                </a:solidFill>
                <a:latin typeface="+mn-lt"/>
                <a:ea typeface="+mn-ea"/>
                <a:cs typeface="+mn-ea"/>
                <a:sym typeface="+mn-lt"/>
              </a:rPr>
              <a:t>异常值处理</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
        <p:nvSpPr>
          <p:cNvPr id="159" name="文本框 13"/>
          <p:cNvSpPr txBox="1"/>
          <p:nvPr/>
        </p:nvSpPr>
        <p:spPr>
          <a:xfrm>
            <a:off x="3092450" y="3105150"/>
            <a:ext cx="6340475" cy="706755"/>
          </a:xfrm>
          <a:prstGeom prst="rect">
            <a:avLst/>
          </a:prstGeom>
          <a:noFill/>
        </p:spPr>
        <p:txBody>
          <a:bodyPr wrap="square" rtlCol="0">
            <a:spAutoFit/>
          </a:bodyPr>
          <a:lstStyle/>
          <a:p>
            <a:pPr algn="ctr"/>
            <a:r>
              <a:rPr lang="zh-CN" altLang="en-US"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cs typeface="+mn-lt"/>
                <a:sym typeface="+mn-lt"/>
              </a:rPr>
              <a:t>数据质量与数据清洗</a:t>
            </a:r>
            <a:endParaRPr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grpId="0" nodeType="after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anim calcmode="lin" valueType="num">
                                      <p:cBhvr>
                                        <p:cTn id="30" dur="500" fill="hold"/>
                                        <p:tgtEl>
                                          <p:spTgt spid="159"/>
                                        </p:tgtEl>
                                        <p:attrNameLst>
                                          <p:attrName>ppt_x</p:attrName>
                                        </p:attrNameLst>
                                      </p:cBhvr>
                                      <p:tavLst>
                                        <p:tav tm="0">
                                          <p:val>
                                            <p:strVal val="#ppt_x"/>
                                          </p:val>
                                        </p:tav>
                                        <p:tav tm="100000">
                                          <p:val>
                                            <p:strVal val="#ppt_x"/>
                                          </p:val>
                                        </p:tav>
                                      </p:tavLst>
                                    </p:anim>
                                    <p:anim calcmode="lin" valueType="num">
                                      <p:cBhvr>
                                        <p:cTn id="31"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8" grpId="0"/>
      <p:bldP spid="1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2" name="组合 1"/>
          <p:cNvGrpSpPr/>
          <p:nvPr/>
        </p:nvGrpSpPr>
        <p:grpSpPr>
          <a:xfrm>
            <a:off x="5634065" y="2160801"/>
            <a:ext cx="5077459" cy="858624"/>
            <a:chOff x="1991600" y="2901222"/>
            <a:chExt cx="5407289" cy="914400"/>
          </a:xfrm>
        </p:grpSpPr>
        <p:sp>
          <p:nvSpPr>
            <p:cNvPr id="25" name="文本框 24"/>
            <p:cNvSpPr txBox="1"/>
            <p:nvPr/>
          </p:nvSpPr>
          <p:spPr>
            <a:xfrm>
              <a:off x="3161511" y="3091914"/>
              <a:ext cx="4237378" cy="555877"/>
            </a:xfrm>
            <a:prstGeom prst="rect">
              <a:avLst/>
            </a:prstGeom>
            <a:noFill/>
          </p:spPr>
          <p:txBody>
            <a:bodyPr wrap="square" rtlCol="0">
              <a:spAutoFit/>
            </a:bodyPr>
            <a:lstStyle/>
            <a:p>
              <a:r>
                <a:rPr lang="zh-CN" altLang="en-US" sz="2800" dirty="0">
                  <a:solidFill>
                    <a:srgbClr val="FEFEFF"/>
                  </a:solidFill>
                  <a:cs typeface="+mn-ea"/>
                  <a:sym typeface="+mn-lt"/>
                </a:rPr>
                <a:t>异常值的定义</a:t>
              </a: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634065" y="3609975"/>
            <a:ext cx="5077460" cy="858520"/>
            <a:chOff x="5173118" y="2883412"/>
            <a:chExt cx="5407291" cy="914400"/>
          </a:xfrm>
        </p:grpSpPr>
        <p:sp>
          <p:nvSpPr>
            <p:cNvPr id="21" name="文本框 20"/>
            <p:cNvSpPr txBox="1"/>
            <p:nvPr/>
          </p:nvSpPr>
          <p:spPr>
            <a:xfrm>
              <a:off x="6343030" y="3062674"/>
              <a:ext cx="4237379" cy="555944"/>
            </a:xfrm>
            <a:prstGeom prst="rect">
              <a:avLst/>
            </a:prstGeom>
            <a:noFill/>
          </p:spPr>
          <p:txBody>
            <a:bodyPr wrap="square" rtlCol="0">
              <a:spAutoFit/>
            </a:bodyPr>
            <a:lstStyle/>
            <a:p>
              <a:r>
                <a:rPr lang="zh-CN" altLang="en-US" sz="2800" dirty="0">
                  <a:solidFill>
                    <a:srgbClr val="FEFEFF"/>
                  </a:solidFill>
                  <a:cs typeface="+mn-ea"/>
                  <a:sym typeface="+mn-lt"/>
                </a:rPr>
                <a:t>常用的异常值检测</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1</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9888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mn-lt"/>
              </a:rPr>
              <a:t>异常值的定义</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异常值的定义</a:t>
            </a:r>
          </a:p>
        </p:txBody>
      </p:sp>
      <p:sp>
        <p:nvSpPr>
          <p:cNvPr id="3" name="文本框 2"/>
          <p:cNvSpPr txBox="1"/>
          <p:nvPr/>
        </p:nvSpPr>
        <p:spPr>
          <a:xfrm>
            <a:off x="1153879" y="1567265"/>
            <a:ext cx="9818921" cy="1938992"/>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异常值是指数据中个别值的数值明显偏离其余的数值，有时也称为离群点，检测异常值就是检验数据中是否有录入错误以及是否含有不合理的数据。</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异常值的存在对数据分析十分危险，如果计算分析过程的数据有异常值，那么会对结果会产生不良影响，从而导致分析结果产生偏差乃至错误。</a:t>
            </a:r>
          </a:p>
        </p:txBody>
      </p:sp>
      <p:sp>
        <p:nvSpPr>
          <p:cNvPr id="4" name="矩形 3"/>
          <p:cNvSpPr/>
          <p:nvPr/>
        </p:nvSpPr>
        <p:spPr>
          <a:xfrm>
            <a:off x="4151475" y="4050520"/>
            <a:ext cx="4260628" cy="400110"/>
          </a:xfrm>
          <a:prstGeom prst="rect">
            <a:avLst/>
          </a:prstGeom>
        </p:spPr>
        <p:txBody>
          <a:bodyPr wrap="square">
            <a:spAutoFit/>
          </a:bodyPr>
          <a:lstStyle/>
          <a:p>
            <a:r>
              <a:rPr lang="zh-CN" altLang="en-US" sz="2000" b="1" dirty="0">
                <a:solidFill>
                  <a:srgbClr val="61D6FE"/>
                </a:solidFill>
                <a:latin typeface="微软雅黑" panose="020B0503020204020204" pitchFamily="34" charset="-122"/>
                <a:ea typeface="微软雅黑" panose="020B0503020204020204" pitchFamily="34" charset="-122"/>
                <a:cs typeface="+mn-ea"/>
                <a:sym typeface="+mn-ea"/>
              </a:rPr>
              <a:t>常用的异常值检测主要有两种方法</a:t>
            </a:r>
            <a:endParaRPr lang="zh-CN" altLang="en-US" sz="2000" b="1" dirty="0">
              <a:solidFill>
                <a:srgbClr val="61D6FE"/>
              </a:solidFill>
            </a:endParaRPr>
          </a:p>
        </p:txBody>
      </p:sp>
      <p:grpSp>
        <p:nvGrpSpPr>
          <p:cNvPr id="5" name="组合 4"/>
          <p:cNvGrpSpPr/>
          <p:nvPr/>
        </p:nvGrpSpPr>
        <p:grpSpPr>
          <a:xfrm>
            <a:off x="3845422" y="4732985"/>
            <a:ext cx="1736315" cy="564034"/>
            <a:chOff x="1671073" y="1717585"/>
            <a:chExt cx="1736315" cy="564034"/>
          </a:xfrm>
        </p:grpSpPr>
        <p:sp>
          <p:nvSpPr>
            <p:cNvPr id="6" name="Rounded Rectangle 92"/>
            <p:cNvSpPr/>
            <p:nvPr/>
          </p:nvSpPr>
          <p:spPr>
            <a:xfrm>
              <a:off x="1671073" y="1717585"/>
              <a:ext cx="1736315"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2042032" y="1727621"/>
              <a:ext cx="1031723" cy="553998"/>
            </a:xfrm>
            <a:prstGeom prst="rect">
              <a:avLst/>
            </a:prstGeom>
            <a:noFill/>
          </p:spPr>
          <p:txBody>
            <a:bodyPr wrap="square" rtlCol="0">
              <a:spAutoFit/>
            </a:bodyPr>
            <a:lstStyle/>
            <a:p>
              <a:pPr algn="just" fontAlgn="auto">
                <a:lnSpc>
                  <a:spcPct val="150000"/>
                </a:lnSpc>
                <a:buClr>
                  <a:srgbClr val="032089"/>
                </a:buClr>
                <a:defRPr/>
              </a:pPr>
              <a:r>
                <a:rPr lang="zh-CN" altLang="en-US" sz="2000" dirty="0">
                  <a:latin typeface="微软雅黑" panose="020B0503020204020204" pitchFamily="34" charset="-122"/>
                  <a:ea typeface="微软雅黑" panose="020B0503020204020204" pitchFamily="34" charset="-122"/>
                  <a:cs typeface="+mn-ea"/>
                  <a:sym typeface="+mn-ea"/>
                </a:rPr>
                <a:t>3σ原则</a:t>
              </a:r>
              <a:endParaRPr lang="zh-CN" altLang="en-US" sz="2000" dirty="0">
                <a:cs typeface="+mn-ea"/>
                <a:sym typeface="+mn-lt"/>
              </a:endParaRPr>
            </a:p>
          </p:txBody>
        </p:sp>
      </p:grpSp>
      <p:grpSp>
        <p:nvGrpSpPr>
          <p:cNvPr id="8" name="组合 7"/>
          <p:cNvGrpSpPr/>
          <p:nvPr/>
        </p:nvGrpSpPr>
        <p:grpSpPr>
          <a:xfrm>
            <a:off x="6765736" y="4722949"/>
            <a:ext cx="1736315" cy="574070"/>
            <a:chOff x="1671073" y="1707549"/>
            <a:chExt cx="1736315" cy="574070"/>
          </a:xfrm>
        </p:grpSpPr>
        <p:sp>
          <p:nvSpPr>
            <p:cNvPr id="9" name="Rounded Rectangle 92"/>
            <p:cNvSpPr/>
            <p:nvPr/>
          </p:nvSpPr>
          <p:spPr>
            <a:xfrm>
              <a:off x="1671073" y="1717585"/>
              <a:ext cx="1736315"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文本框 9"/>
            <p:cNvSpPr txBox="1"/>
            <p:nvPr/>
          </p:nvSpPr>
          <p:spPr>
            <a:xfrm>
              <a:off x="2058150" y="1707549"/>
              <a:ext cx="1031723" cy="499111"/>
            </a:xfrm>
            <a:prstGeom prst="rect">
              <a:avLst/>
            </a:prstGeom>
            <a:noFill/>
          </p:spPr>
          <p:txBody>
            <a:bodyPr wrap="square" rtlCol="0">
              <a:spAutoFit/>
            </a:bodyPr>
            <a:lstStyle/>
            <a:p>
              <a:pPr algn="just" fontAlgn="auto">
                <a:lnSpc>
                  <a:spcPct val="150000"/>
                </a:lnSpc>
                <a:buClr>
                  <a:srgbClr val="032089"/>
                </a:buClr>
                <a:defRPr/>
              </a:pPr>
              <a:r>
                <a:rPr lang="zh-CN" altLang="en-US" sz="2000" dirty="0">
                  <a:latin typeface="微软雅黑" panose="020B0503020204020204" pitchFamily="34" charset="-122"/>
                  <a:ea typeface="微软雅黑" panose="020B0503020204020204" pitchFamily="34" charset="-122"/>
                  <a:cs typeface="+mn-ea"/>
                  <a:sym typeface="+mn-ea"/>
                </a:rPr>
                <a:t>箱线图</a:t>
              </a:r>
              <a:endParaRPr lang="zh-CN" altLang="en-US" sz="20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12357"/>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2</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06805"/>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mn-lt"/>
              </a:rPr>
              <a:t>常用的异常值检测</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常用的异常值检测</a:t>
            </a:r>
          </a:p>
        </p:txBody>
      </p:sp>
      <p:sp>
        <p:nvSpPr>
          <p:cNvPr id="3" name="文本框 2"/>
          <p:cNvSpPr txBox="1"/>
          <p:nvPr/>
        </p:nvSpPr>
        <p:spPr>
          <a:xfrm>
            <a:off x="1008969" y="1526744"/>
            <a:ext cx="10174064" cy="3323987"/>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rgbClr val="61D6FE"/>
                </a:solidFill>
                <a:latin typeface="微软雅黑" panose="020B0503020204020204" pitchFamily="34" charset="-122"/>
                <a:ea typeface="微软雅黑" panose="020B0503020204020204" pitchFamily="34" charset="-122"/>
                <a:cs typeface="+mn-ea"/>
                <a:sym typeface="+mn-ea"/>
              </a:rPr>
              <a:t>3σ原则</a:t>
            </a: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又称为拉依达法则。先假设一组检测数据只含有随机误差，对原始数据进行计算处理得到标准差，然后按一定的概率确定一个区间，认为误差超过这个区间的就属于异常值。</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此方法仅适用于对正态或近似正态分布的样本数据进行处理，如下表所示，其中σ代表标准差，μ代表均值，x=μ为图形的对称轴。数据的数值分布几乎全部集中在区间(μ-3σ,μ+3σ)内，超出这个范围的数据仅占不到0.3%。故根据小概率原理，可以认为超出3σ的部分数据为异常数据。</a:t>
            </a:r>
          </a:p>
        </p:txBody>
      </p:sp>
      <p:graphicFrame>
        <p:nvGraphicFramePr>
          <p:cNvPr id="20" name="表格 19"/>
          <p:cNvGraphicFramePr>
            <a:graphicFrameLocks noGrp="1"/>
          </p:cNvGraphicFramePr>
          <p:nvPr>
            <p:custDataLst>
              <p:tags r:id="rId1"/>
            </p:custDataLst>
            <p:extLst>
              <p:ext uri="{D42A27DB-BD31-4B8C-83A1-F6EECF244321}">
                <p14:modId xmlns:p14="http://schemas.microsoft.com/office/powerpoint/2010/main" val="2263072770"/>
              </p:ext>
            </p:extLst>
          </p:nvPr>
        </p:nvGraphicFramePr>
        <p:xfrm>
          <a:off x="2386949" y="4905444"/>
          <a:ext cx="7739380" cy="1727800"/>
        </p:xfrm>
        <a:graphic>
          <a:graphicData uri="http://schemas.openxmlformats.org/drawingml/2006/table">
            <a:tbl>
              <a:tblPr firstRow="1" firstCol="1" bandRow="1">
                <a:effectLst/>
                <a:tableStyleId>{5940675A-B579-460E-94D1-54222C63F5DA}</a:tableStyleId>
              </a:tblPr>
              <a:tblGrid>
                <a:gridCol w="3869690">
                  <a:extLst>
                    <a:ext uri="{9D8B030D-6E8A-4147-A177-3AD203B41FA5}">
                      <a16:colId xmlns:a16="http://schemas.microsoft.com/office/drawing/2014/main" val="20000"/>
                    </a:ext>
                  </a:extLst>
                </a:gridCol>
                <a:gridCol w="3869690">
                  <a:extLst>
                    <a:ext uri="{9D8B030D-6E8A-4147-A177-3AD203B41FA5}">
                      <a16:colId xmlns:a16="http://schemas.microsoft.com/office/drawing/2014/main" val="20001"/>
                    </a:ext>
                  </a:extLst>
                </a:gridCol>
              </a:tblGrid>
              <a:tr h="432000">
                <a:tc>
                  <a:txBody>
                    <a:bodyPr/>
                    <a:lstStyle/>
                    <a:p>
                      <a:pPr algn="ctr">
                        <a:spcAft>
                          <a:spcPts val="0"/>
                        </a:spcAft>
                      </a:pPr>
                      <a:r>
                        <a:rPr lang="zh-CN" sz="1800" b="1" dirty="0">
                          <a:solidFill>
                            <a:srgbClr val="FFFFFF"/>
                          </a:solidFill>
                          <a:effectLst/>
                          <a:latin typeface="微软雅黑" panose="020B0503020204020204" pitchFamily="34" charset="-122"/>
                          <a:ea typeface="微软雅黑" panose="020B0503020204020204" pitchFamily="34" charset="-122"/>
                        </a:rPr>
                        <a:t>数值分布</a:t>
                      </a:r>
                      <a:endParaRPr lang="zh-CN" sz="1800" b="1"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tc>
                  <a:txBody>
                    <a:bodyPr/>
                    <a:lstStyle/>
                    <a:p>
                      <a:pPr algn="ctr">
                        <a:spcAft>
                          <a:spcPts val="0"/>
                        </a:spcAft>
                      </a:pPr>
                      <a:r>
                        <a:rPr lang="zh-CN" sz="1800" b="1" dirty="0">
                          <a:solidFill>
                            <a:srgbClr val="FFFFFF"/>
                          </a:solidFill>
                          <a:effectLst/>
                          <a:latin typeface="微软雅黑" panose="020B0503020204020204" pitchFamily="34" charset="-122"/>
                          <a:ea typeface="微软雅黑" panose="020B0503020204020204" pitchFamily="34" charset="-122"/>
                        </a:rPr>
                        <a:t>在数据中的占比</a:t>
                      </a:r>
                      <a:endParaRPr lang="zh-CN" sz="1800" b="1" dirty="0">
                        <a:solidFill>
                          <a:srgbClr val="FFFFFF"/>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EB3C5"/>
                    </a:solidFill>
                  </a:tcPr>
                </a:tc>
                <a:extLst>
                  <a:ext uri="{0D108BD9-81ED-4DB2-BD59-A6C34878D82A}">
                    <a16:rowId xmlns:a16="http://schemas.microsoft.com/office/drawing/2014/main" val="10000"/>
                  </a:ext>
                </a:extLst>
              </a:tr>
              <a:tr h="432000">
                <a:tc>
                  <a:txBody>
                    <a:bodyPr/>
                    <a:lstStyle/>
                    <a:p>
                      <a:endParaRPr lang="zh-CN" sz="1800" b="1">
                        <a:solidFill>
                          <a:srgbClr val="FFFFFF"/>
                        </a:solidFill>
                        <a:ea typeface="微软雅黑" panose="020B0503020204020204" pitchFamily="34" charset="-122"/>
                      </a:endParaRPr>
                    </a:p>
                  </a:txBody>
                  <a:tcPr marL="68558" marR="68558"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blipFill rotWithShape="1">
                      <a:blip r:embed="rId4"/>
                      <a:stretch>
                        <a:fillRect t="-100000" r="-99763" b="-214085"/>
                      </a:stretch>
                    </a:blipFill>
                  </a:tcPr>
                </a:tc>
                <a:tc>
                  <a:txBody>
                    <a:bodyPr/>
                    <a:lstStyle/>
                    <a:p>
                      <a:pPr algn="ctr">
                        <a:spcAft>
                          <a:spcPts val="0"/>
                        </a:spcAft>
                      </a:pPr>
                      <a:r>
                        <a:rPr lang="en-US" sz="1800" dirty="0">
                          <a:solidFill>
                            <a:srgbClr val="000000"/>
                          </a:solidFill>
                          <a:effectLst/>
                          <a:latin typeface="微软雅黑" panose="020B0503020204020204" pitchFamily="34" charset="-122"/>
                          <a:ea typeface="微软雅黑" panose="020B0503020204020204" pitchFamily="34" charset="-122"/>
                        </a:rPr>
                        <a:t>0.6827</a:t>
                      </a:r>
                      <a:endParaRPr lang="en-US"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58" marR="68558"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solidFill>
                      <a:srgbClr val="5EB3C5">
                        <a:tint val="40000"/>
                      </a:srgbClr>
                    </a:solidFill>
                  </a:tcPr>
                </a:tc>
                <a:extLst>
                  <a:ext uri="{0D108BD9-81ED-4DB2-BD59-A6C34878D82A}">
                    <a16:rowId xmlns:a16="http://schemas.microsoft.com/office/drawing/2014/main" val="10001"/>
                  </a:ext>
                </a:extLst>
              </a:tr>
              <a:tr h="432000">
                <a:tc>
                  <a:txBody>
                    <a:bodyPr/>
                    <a:lstStyle/>
                    <a:p>
                      <a:endParaRPr lang="zh-CN" sz="1800" b="1">
                        <a:solidFill>
                          <a:srgbClr val="FFFFFF"/>
                        </a:solidFill>
                        <a:ea typeface="微软雅黑" panose="020B0503020204020204" pitchFamily="34"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blipFill rotWithShape="1">
                      <a:blip r:embed="rId4"/>
                      <a:stretch>
                        <a:fillRect t="-200000" r="-99763" b="-114085"/>
                      </a:stretch>
                    </a:blipFill>
                  </a:tcPr>
                </a:tc>
                <a:tc>
                  <a:txBody>
                    <a:bodyPr/>
                    <a:lstStyle/>
                    <a:p>
                      <a:pPr algn="ctr">
                        <a:spcAft>
                          <a:spcPts val="0"/>
                        </a:spcAft>
                      </a:pPr>
                      <a:r>
                        <a:rPr lang="en-US" sz="1800">
                          <a:solidFill>
                            <a:srgbClr val="000000"/>
                          </a:solidFill>
                          <a:effectLst/>
                          <a:latin typeface="微软雅黑" panose="020B0503020204020204" pitchFamily="34" charset="-122"/>
                          <a:ea typeface="微软雅黑" panose="020B0503020204020204" pitchFamily="34" charset="-122"/>
                        </a:rPr>
                        <a:t>0.9545</a:t>
                      </a:r>
                      <a:endParaRPr lang="en-US" sz="180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20000"/>
                      </a:srgbClr>
                    </a:solidFill>
                  </a:tcPr>
                </a:tc>
                <a:extLst>
                  <a:ext uri="{0D108BD9-81ED-4DB2-BD59-A6C34878D82A}">
                    <a16:rowId xmlns:a16="http://schemas.microsoft.com/office/drawing/2014/main" val="10002"/>
                  </a:ext>
                </a:extLst>
              </a:tr>
              <a:tr h="431800">
                <a:tc>
                  <a:txBody>
                    <a:bodyPr/>
                    <a:lstStyle/>
                    <a:p>
                      <a:endParaRPr lang="zh-CN" sz="1800" b="1">
                        <a:solidFill>
                          <a:srgbClr val="FFFFFF"/>
                        </a:solidFill>
                        <a:ea typeface="微软雅黑" panose="020B0503020204020204" pitchFamily="34"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blipFill rotWithShape="1">
                      <a:blip r:embed="rId4"/>
                      <a:stretch>
                        <a:fillRect t="-300000" r="-99763" b="-14085"/>
                      </a:stretch>
                    </a:blipFill>
                  </a:tcPr>
                </a:tc>
                <a:tc>
                  <a:txBody>
                    <a:bodyPr/>
                    <a:lstStyle/>
                    <a:p>
                      <a:pPr algn="ctr">
                        <a:spcAft>
                          <a:spcPts val="0"/>
                        </a:spcAft>
                      </a:pPr>
                      <a:r>
                        <a:rPr lang="en-US" sz="1800" dirty="0">
                          <a:solidFill>
                            <a:srgbClr val="000000"/>
                          </a:solidFill>
                          <a:effectLst/>
                          <a:latin typeface="微软雅黑" panose="020B0503020204020204" pitchFamily="34" charset="-122"/>
                          <a:ea typeface="微软雅黑" panose="020B0503020204020204" pitchFamily="34" charset="-122"/>
                        </a:rPr>
                        <a:t>0.9973</a:t>
                      </a:r>
                      <a:endParaRPr lang="en-US"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58" marR="68558"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EB3C5">
                        <a:tint val="40000"/>
                      </a:srgbClr>
                    </a:solidFill>
                  </a:tcPr>
                </a:tc>
                <a:extLst>
                  <a:ext uri="{0D108BD9-81ED-4DB2-BD59-A6C34878D82A}">
                    <a16:rowId xmlns:a16="http://schemas.microsoft.com/office/drawing/2014/main" val="10003"/>
                  </a:ext>
                </a:extLst>
              </a:tr>
            </a:tbl>
          </a:graphicData>
        </a:graphic>
      </p:graphicFrame>
      <p:grpSp>
        <p:nvGrpSpPr>
          <p:cNvPr id="5" name="组合 4"/>
          <p:cNvGrpSpPr/>
          <p:nvPr/>
        </p:nvGrpSpPr>
        <p:grpSpPr>
          <a:xfrm>
            <a:off x="1008969" y="972407"/>
            <a:ext cx="1678047" cy="564034"/>
            <a:chOff x="1671074" y="1717585"/>
            <a:chExt cx="1039645" cy="564034"/>
          </a:xfrm>
        </p:grpSpPr>
        <p:sp>
          <p:nvSpPr>
            <p:cNvPr id="6" name="Rounded Rectangle 92"/>
            <p:cNvSpPr/>
            <p:nvPr/>
          </p:nvSpPr>
          <p:spPr>
            <a:xfrm>
              <a:off x="1671074" y="1717585"/>
              <a:ext cx="1039645"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文本框 6"/>
            <p:cNvSpPr txBox="1"/>
            <p:nvPr/>
          </p:nvSpPr>
          <p:spPr>
            <a:xfrm>
              <a:off x="1799602" y="1717585"/>
              <a:ext cx="791178"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1.</a:t>
              </a:r>
              <a:r>
                <a:rPr lang="zh-CN" altLang="en-US" sz="2000" b="1" dirty="0">
                  <a:latin typeface="微软雅黑" panose="020B0503020204020204" pitchFamily="34" charset="-122"/>
                  <a:ea typeface="微软雅黑" panose="020B0503020204020204" pitchFamily="34" charset="-122"/>
                  <a:cs typeface="+mn-ea"/>
                  <a:sym typeface="+mn-ea"/>
                </a:rPr>
                <a:t>3σ原则</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常用的异常值检测</a:t>
            </a:r>
          </a:p>
        </p:txBody>
      </p:sp>
      <p:sp>
        <p:nvSpPr>
          <p:cNvPr id="3" name="文本框 2"/>
          <p:cNvSpPr txBox="1"/>
          <p:nvPr/>
        </p:nvSpPr>
        <p:spPr>
          <a:xfrm>
            <a:off x="1107655" y="1606102"/>
            <a:ext cx="10075545" cy="1422954"/>
          </a:xfrm>
          <a:prstGeom prst="rect">
            <a:avLst/>
          </a:prstGeom>
          <a:noFill/>
        </p:spPr>
        <p:txBody>
          <a:bodyPr wrap="square" rtlCol="0">
            <a:spAutoFit/>
          </a:bodyPr>
          <a:lstStyle/>
          <a:p>
            <a:pPr marL="0" indent="504190" algn="just" fontAlgn="auto" latinLnBrk="1" hangingPunct="0">
              <a:lnSpc>
                <a:spcPct val="150000"/>
              </a:lnSpc>
              <a:buClr>
                <a:srgbClr val="032089"/>
              </a:buClr>
              <a:defRPr/>
            </a:pP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a:p>
            <a:pPr marL="0" indent="504190" algn="just" fontAlgn="auto" latinLnBrk="1" hangingPunct="0">
              <a:lnSpc>
                <a:spcPct val="150000"/>
              </a:lnSpc>
              <a:buClr>
                <a:srgbClr val="032089"/>
              </a:buClr>
              <a:defRPr/>
            </a:pPr>
            <a:r>
              <a:rPr lang="zh-CN" altLang="en-US" sz="2000" dirty="0">
                <a:solidFill>
                  <a:srgbClr val="61D6FE"/>
                </a:solidFill>
                <a:latin typeface="微软雅黑" panose="020B0503020204020204" pitchFamily="34" charset="-122"/>
                <a:ea typeface="微软雅黑" panose="020B0503020204020204" pitchFamily="34" charset="-122"/>
                <a:cs typeface="+mn-ea"/>
                <a:sym typeface="+mn-ea"/>
              </a:rPr>
              <a:t>箱线图</a:t>
            </a: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提供了识别异常值的一个标准，即异常值通常被定义为小于</a:t>
            </a:r>
            <a:r>
              <a:rPr lang="zh-CN" altLang="en-US" sz="2000" dirty="0">
                <a:solidFill>
                  <a:srgbClr val="61D6FE"/>
                </a:solidFill>
                <a:latin typeface="微软雅黑" panose="020B0503020204020204" pitchFamily="34" charset="-122"/>
                <a:ea typeface="微软雅黑" panose="020B0503020204020204" pitchFamily="34" charset="-122"/>
                <a:cs typeface="+mn-ea"/>
                <a:sym typeface="+mn-ea"/>
              </a:rPr>
              <a:t>QL-1.5IQR</a:t>
            </a: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或大于</a:t>
            </a:r>
            <a:r>
              <a:rPr lang="zh-CN" altLang="en-US" sz="2000" dirty="0">
                <a:solidFill>
                  <a:srgbClr val="61D6FE"/>
                </a:solidFill>
                <a:latin typeface="微软雅黑" panose="020B0503020204020204" pitchFamily="34" charset="-122"/>
                <a:ea typeface="微软雅黑" panose="020B0503020204020204" pitchFamily="34" charset="-122"/>
                <a:cs typeface="+mn-ea"/>
                <a:sym typeface="+mn-ea"/>
              </a:rPr>
              <a:t>QU+1.5IQR</a:t>
            </a: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的值。</a:t>
            </a:r>
          </a:p>
        </p:txBody>
      </p:sp>
      <p:grpSp>
        <p:nvGrpSpPr>
          <p:cNvPr id="4" name="组合 3"/>
          <p:cNvGrpSpPr/>
          <p:nvPr/>
        </p:nvGrpSpPr>
        <p:grpSpPr>
          <a:xfrm>
            <a:off x="984087" y="1441964"/>
            <a:ext cx="2512875" cy="564034"/>
            <a:chOff x="1671074" y="1717585"/>
            <a:chExt cx="1039645" cy="564034"/>
          </a:xfrm>
        </p:grpSpPr>
        <p:sp>
          <p:nvSpPr>
            <p:cNvPr id="5" name="Rounded Rectangle 92"/>
            <p:cNvSpPr/>
            <p:nvPr/>
          </p:nvSpPr>
          <p:spPr>
            <a:xfrm>
              <a:off x="1671074" y="1717585"/>
              <a:ext cx="1039645" cy="564034"/>
            </a:xfrm>
            <a:prstGeom prst="roundRect">
              <a:avLst/>
            </a:prstGeom>
            <a:gradFill flip="none" rotWithShape="1">
              <a:gsLst>
                <a:gs pos="0">
                  <a:schemeClr val="accent1">
                    <a:lumMod val="5000"/>
                    <a:lumOff val="95000"/>
                  </a:schemeClr>
                </a:gs>
                <a:gs pos="0">
                  <a:srgbClr val="61D6FE"/>
                </a:gs>
                <a:gs pos="100000">
                  <a:schemeClr val="accent5">
                    <a:lumMod val="20000"/>
                    <a:lumOff val="8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文本框 5"/>
            <p:cNvSpPr txBox="1"/>
            <p:nvPr/>
          </p:nvSpPr>
          <p:spPr>
            <a:xfrm>
              <a:off x="1795307" y="1717585"/>
              <a:ext cx="791178" cy="499624"/>
            </a:xfrm>
            <a:prstGeom prst="rect">
              <a:avLst/>
            </a:prstGeom>
            <a:noFill/>
          </p:spPr>
          <p:txBody>
            <a:bodyPr wrap="square" rtlCol="0">
              <a:spAutoFit/>
            </a:bodyPr>
            <a:lstStyle/>
            <a:p>
              <a:pPr algn="just" latinLnBrk="1" hangingPunct="0">
                <a:lnSpc>
                  <a:spcPct val="150000"/>
                </a:lnSpc>
                <a:buClr>
                  <a:srgbClr val="032089"/>
                </a:buClr>
                <a:defRPr/>
              </a:pPr>
              <a:r>
                <a:rPr lang="en-US" altLang="zh-CN" sz="2000" b="1" dirty="0">
                  <a:latin typeface="微软雅黑" panose="020B0503020204020204" pitchFamily="34" charset="-122"/>
                  <a:ea typeface="微软雅黑" panose="020B0503020204020204" pitchFamily="34" charset="-122"/>
                  <a:cs typeface="+mn-ea"/>
                  <a:sym typeface="+mn-ea"/>
                </a:rPr>
                <a:t>2.</a:t>
              </a:r>
              <a:r>
                <a:rPr lang="zh-CN" altLang="en-US" sz="2000" b="1" dirty="0">
                  <a:latin typeface="微软雅黑" panose="020B0503020204020204" pitchFamily="34" charset="-122"/>
                  <a:ea typeface="微软雅黑" panose="020B0503020204020204" pitchFamily="34" charset="-122"/>
                  <a:cs typeface="+mn-ea"/>
                  <a:sym typeface="+mn-ea"/>
                </a:rPr>
                <a:t>箱线图分析</a:t>
              </a:r>
            </a:p>
          </p:txBody>
        </p:sp>
      </p:grpSp>
      <p:grpSp>
        <p:nvGrpSpPr>
          <p:cNvPr id="15" name="组合 14"/>
          <p:cNvGrpSpPr/>
          <p:nvPr/>
        </p:nvGrpSpPr>
        <p:grpSpPr>
          <a:xfrm>
            <a:off x="1144355" y="3287709"/>
            <a:ext cx="8036715" cy="498353"/>
            <a:chOff x="1144355" y="3287709"/>
            <a:chExt cx="8036715" cy="498353"/>
          </a:xfrm>
        </p:grpSpPr>
        <p:sp>
          <p:nvSpPr>
            <p:cNvPr id="7" name="iconfont-1191-801536">
              <a:extLst>
                <a:ext uri="{FF2B5EF4-FFF2-40B4-BE49-F238E27FC236}">
                  <a16:creationId xmlns:a16="http://schemas.microsoft.com/office/drawing/2014/main" id="{54405246-CCE2-4201-BBB1-D3F3EB6E740D}"/>
                </a:ext>
              </a:extLst>
            </p:cNvPr>
            <p:cNvSpPr/>
            <p:nvPr/>
          </p:nvSpPr>
          <p:spPr>
            <a:xfrm rot="16200000">
              <a:off x="1144420" y="3287644"/>
              <a:ext cx="498353" cy="498484"/>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gradFill>
              <a:gsLst>
                <a:gs pos="0">
                  <a:schemeClr val="accent1">
                    <a:lumMod val="5000"/>
                    <a:lumOff val="95000"/>
                  </a:schemeClr>
                </a:gs>
                <a:gs pos="41000">
                  <a:srgbClr val="B3E4F9"/>
                </a:gs>
                <a:gs pos="83000">
                  <a:srgbClr val="61D6FE"/>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1752154" y="3287709"/>
              <a:ext cx="7428916" cy="458908"/>
            </a:xfrm>
            <a:prstGeom prst="rect">
              <a:avLst/>
            </a:prstGeom>
          </p:spPr>
          <p:txBody>
            <a:bodyPr wrap="square">
              <a:spAutoFit/>
            </a:bodyPr>
            <a:lstStyle/>
            <a:p>
              <a:pPr algn="just" latinLnBrk="1" hangingPunct="0">
                <a:lnSpc>
                  <a:spcPct val="150000"/>
                </a:lnSpc>
                <a:buClr>
                  <a:srgbClr val="032089"/>
                </a:buClr>
                <a:defRPr/>
              </a:pPr>
              <a:r>
                <a:rPr lang="zh-CN" altLang="en-US" dirty="0">
                  <a:solidFill>
                    <a:srgbClr val="61D6FE"/>
                  </a:solidFill>
                  <a:latin typeface="微软雅黑" panose="020B0503020204020204" pitchFamily="34" charset="-122"/>
                  <a:ea typeface="微软雅黑" panose="020B0503020204020204" pitchFamily="34" charset="-122"/>
                  <a:cs typeface="+mn-ea"/>
                  <a:sym typeface="+mn-ea"/>
                </a:rPr>
                <a:t>QL</a:t>
              </a:r>
              <a:r>
                <a:rPr lang="zh-CN" altLang="en-US" dirty="0">
                  <a:solidFill>
                    <a:schemeClr val="bg1"/>
                  </a:solidFill>
                  <a:latin typeface="微软雅黑" panose="020B0503020204020204" pitchFamily="34" charset="-122"/>
                  <a:ea typeface="微软雅黑" panose="020B0503020204020204" pitchFamily="34" charset="-122"/>
                  <a:cs typeface="+mn-ea"/>
                  <a:sym typeface="+mn-ea"/>
                </a:rPr>
                <a:t>称为下四分位数，表示全部观察值中有四分之一的数据取值比它小。</a:t>
              </a:r>
            </a:p>
          </p:txBody>
        </p:sp>
      </p:grpSp>
      <p:grpSp>
        <p:nvGrpSpPr>
          <p:cNvPr id="14" name="组合 13"/>
          <p:cNvGrpSpPr/>
          <p:nvPr/>
        </p:nvGrpSpPr>
        <p:grpSpPr>
          <a:xfrm>
            <a:off x="1144356" y="4123462"/>
            <a:ext cx="8036714" cy="531595"/>
            <a:chOff x="1144356" y="4123462"/>
            <a:chExt cx="8036714" cy="531595"/>
          </a:xfrm>
        </p:grpSpPr>
        <p:sp>
          <p:nvSpPr>
            <p:cNvPr id="9" name="矩形 8"/>
            <p:cNvSpPr/>
            <p:nvPr/>
          </p:nvSpPr>
          <p:spPr>
            <a:xfrm>
              <a:off x="1752154" y="4123462"/>
              <a:ext cx="7428916" cy="458908"/>
            </a:xfrm>
            <a:prstGeom prst="rect">
              <a:avLst/>
            </a:prstGeom>
          </p:spPr>
          <p:txBody>
            <a:bodyPr wrap="square">
              <a:spAutoFit/>
            </a:bodyPr>
            <a:lstStyle/>
            <a:p>
              <a:pPr algn="just" latinLnBrk="1" hangingPunct="0">
                <a:lnSpc>
                  <a:spcPct val="150000"/>
                </a:lnSpc>
                <a:buClr>
                  <a:srgbClr val="032089"/>
                </a:buClr>
                <a:defRPr/>
              </a:pPr>
              <a:r>
                <a:rPr lang="zh-CN" altLang="en-US" dirty="0">
                  <a:solidFill>
                    <a:srgbClr val="61D6FE"/>
                  </a:solidFill>
                  <a:latin typeface="微软雅黑" panose="020B0503020204020204" pitchFamily="34" charset="-122"/>
                  <a:ea typeface="微软雅黑" panose="020B0503020204020204" pitchFamily="34" charset="-122"/>
                  <a:cs typeface="+mn-ea"/>
                  <a:sym typeface="+mn-ea"/>
                </a:rPr>
                <a:t>QU</a:t>
              </a:r>
              <a:r>
                <a:rPr lang="zh-CN" altLang="en-US" dirty="0">
                  <a:solidFill>
                    <a:schemeClr val="bg1"/>
                  </a:solidFill>
                  <a:latin typeface="微软雅黑" panose="020B0503020204020204" pitchFamily="34" charset="-122"/>
                  <a:ea typeface="微软雅黑" panose="020B0503020204020204" pitchFamily="34" charset="-122"/>
                  <a:cs typeface="+mn-ea"/>
                  <a:sym typeface="+mn-ea"/>
                </a:rPr>
                <a:t>称为上四分位数，表示全部观察值中有四分之一的数据取值比它大。</a:t>
              </a:r>
            </a:p>
          </p:txBody>
        </p:sp>
        <p:sp>
          <p:nvSpPr>
            <p:cNvPr id="11" name="iconfont-1191-801536">
              <a:extLst>
                <a:ext uri="{FF2B5EF4-FFF2-40B4-BE49-F238E27FC236}">
                  <a16:creationId xmlns:a16="http://schemas.microsoft.com/office/drawing/2014/main" id="{54405246-CCE2-4201-BBB1-D3F3EB6E740D}"/>
                </a:ext>
              </a:extLst>
            </p:cNvPr>
            <p:cNvSpPr/>
            <p:nvPr/>
          </p:nvSpPr>
          <p:spPr>
            <a:xfrm rot="16200000">
              <a:off x="1144421" y="4156639"/>
              <a:ext cx="498353" cy="498484"/>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gradFill>
              <a:gsLst>
                <a:gs pos="0">
                  <a:schemeClr val="accent1">
                    <a:lumMod val="5000"/>
                    <a:lumOff val="95000"/>
                  </a:schemeClr>
                </a:gs>
                <a:gs pos="41000">
                  <a:srgbClr val="B3E4F9"/>
                </a:gs>
                <a:gs pos="83000">
                  <a:srgbClr val="61D6FE"/>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p:cNvGrpSpPr/>
          <p:nvPr/>
        </p:nvGrpSpPr>
        <p:grpSpPr>
          <a:xfrm>
            <a:off x="1144356" y="5018302"/>
            <a:ext cx="10678925" cy="498353"/>
            <a:chOff x="1144356" y="5018302"/>
            <a:chExt cx="10678925" cy="498353"/>
          </a:xfrm>
        </p:grpSpPr>
        <p:sp>
          <p:nvSpPr>
            <p:cNvPr id="10" name="矩形 9"/>
            <p:cNvSpPr/>
            <p:nvPr/>
          </p:nvSpPr>
          <p:spPr>
            <a:xfrm>
              <a:off x="1752154" y="5032812"/>
              <a:ext cx="10071127" cy="458908"/>
            </a:xfrm>
            <a:prstGeom prst="rect">
              <a:avLst/>
            </a:prstGeom>
          </p:spPr>
          <p:txBody>
            <a:bodyPr wrap="square">
              <a:spAutoFit/>
            </a:bodyPr>
            <a:lstStyle/>
            <a:p>
              <a:pPr algn="just" latinLnBrk="1" hangingPunct="0">
                <a:lnSpc>
                  <a:spcPct val="150000"/>
                </a:lnSpc>
                <a:buClr>
                  <a:srgbClr val="032089"/>
                </a:buClr>
                <a:defRPr/>
              </a:pPr>
              <a:r>
                <a:rPr lang="zh-CN" altLang="en-US" dirty="0">
                  <a:solidFill>
                    <a:srgbClr val="61D6FE"/>
                  </a:solidFill>
                  <a:latin typeface="微软雅黑" panose="020B0503020204020204" pitchFamily="34" charset="-122"/>
                  <a:ea typeface="微软雅黑" panose="020B0503020204020204" pitchFamily="34" charset="-122"/>
                  <a:cs typeface="+mn-ea"/>
                  <a:sym typeface="+mn-ea"/>
                </a:rPr>
                <a:t>IQR</a:t>
              </a:r>
              <a:r>
                <a:rPr lang="zh-CN" altLang="en-US" dirty="0">
                  <a:solidFill>
                    <a:schemeClr val="bg1"/>
                  </a:solidFill>
                  <a:latin typeface="微软雅黑" panose="020B0503020204020204" pitchFamily="34" charset="-122"/>
                  <a:ea typeface="微软雅黑" panose="020B0503020204020204" pitchFamily="34" charset="-122"/>
                  <a:cs typeface="+mn-ea"/>
                  <a:sym typeface="+mn-ea"/>
                </a:rPr>
                <a:t>称为四分位数间距，是上四分位数QU与下四分位数QL之差，其间包含了全部观察值的一半。</a:t>
              </a:r>
            </a:p>
          </p:txBody>
        </p:sp>
        <p:sp>
          <p:nvSpPr>
            <p:cNvPr id="12" name="iconfont-1191-801536">
              <a:extLst>
                <a:ext uri="{FF2B5EF4-FFF2-40B4-BE49-F238E27FC236}">
                  <a16:creationId xmlns:a16="http://schemas.microsoft.com/office/drawing/2014/main" id="{54405246-CCE2-4201-BBB1-D3F3EB6E740D}"/>
                </a:ext>
              </a:extLst>
            </p:cNvPr>
            <p:cNvSpPr/>
            <p:nvPr/>
          </p:nvSpPr>
          <p:spPr>
            <a:xfrm rot="16200000">
              <a:off x="1144421" y="5018237"/>
              <a:ext cx="498353" cy="498484"/>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gradFill>
              <a:gsLst>
                <a:gs pos="0">
                  <a:schemeClr val="accent1">
                    <a:lumMod val="5000"/>
                    <a:lumOff val="95000"/>
                  </a:schemeClr>
                </a:gs>
                <a:gs pos="41000">
                  <a:srgbClr val="B3E4F9"/>
                </a:gs>
                <a:gs pos="83000">
                  <a:srgbClr val="61D6FE"/>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常用的异常值检测</a:t>
            </a:r>
          </a:p>
        </p:txBody>
      </p:sp>
      <p:sp>
        <p:nvSpPr>
          <p:cNvPr id="3" name="文本框 2"/>
          <p:cNvSpPr txBox="1"/>
          <p:nvPr/>
        </p:nvSpPr>
        <p:spPr>
          <a:xfrm>
            <a:off x="1058228" y="1272196"/>
            <a:ext cx="9803361" cy="4338320"/>
          </a:xfrm>
          <a:prstGeom prst="rect">
            <a:avLst/>
          </a:prstGeom>
          <a:noFill/>
        </p:spPr>
        <p:txBody>
          <a:bodyPr wrap="square" rtlCol="0">
            <a:spAutoFit/>
          </a:bodyPr>
          <a:lstStyle/>
          <a:p>
            <a:pPr marL="0" indent="0" algn="just" fontAlgn="auto" latinLnBrk="1" hangingPunct="0">
              <a:lnSpc>
                <a:spcPct val="150000"/>
              </a:lnSpc>
              <a:buClr>
                <a:srgbClr val="032089"/>
              </a:buClr>
              <a:defRPr/>
            </a:pPr>
            <a:r>
              <a:rPr lang="en-US" altLang="zh-CN" sz="2400" b="1" dirty="0">
                <a:solidFill>
                  <a:schemeClr val="bg1"/>
                </a:solidFill>
                <a:latin typeface="微软雅黑" panose="020B0503020204020204" pitchFamily="34" charset="-122"/>
                <a:ea typeface="微软雅黑" panose="020B0503020204020204" pitchFamily="34" charset="-122"/>
                <a:cs typeface="+mn-ea"/>
                <a:sym typeface="+mn-ea"/>
              </a:rPr>
              <a:t>2.</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ea"/>
              </a:rPr>
              <a:t>箱线图分析</a:t>
            </a:r>
          </a:p>
          <a:p>
            <a:pPr marL="0" indent="504190" algn="just" fontAlgn="auto" latinLnBrk="1" hangingPunct="0">
              <a:lnSpc>
                <a:spcPct val="150000"/>
              </a:lnSpc>
              <a:buClr>
                <a:srgbClr val="032089"/>
              </a:buClr>
              <a:defRPr/>
            </a:pP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箱线图依据实际数据绘制，真实、直观地表现出了数据分布的本来面貌，且没有对数据做任何限制性要求，其判断异常值的标准以四分位数和四分位数间距为基础。</a:t>
            </a:r>
          </a:p>
          <a:p>
            <a:pPr marL="0" indent="504190" algn="just" fontAlgn="auto" latinLnBrk="1" hangingPunct="0">
              <a:lnSpc>
                <a:spcPct val="150000"/>
              </a:lnSpc>
              <a:buClr>
                <a:srgbClr val="032089"/>
              </a:buClr>
              <a:defRPr/>
            </a:pP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四分位数给出了数据分布的中心、散布和形状的某种指示，具有一定的鲁棒性，即25%的数据可以变得任意远而不会很大地扰动四分位数，所以异常值通常不能对这个标准施加影响。鉴于此，箱线图识别异常值的结果比较客观，因此在识别异常值方面具有一定的优越性。</a:t>
            </a:r>
          </a:p>
        </p:txBody>
      </p:sp>
      <p:sp>
        <p:nvSpPr>
          <p:cNvPr id="4" name="矩形 3"/>
          <p:cNvSpPr/>
          <p:nvPr/>
        </p:nvSpPr>
        <p:spPr>
          <a:xfrm>
            <a:off x="923166" y="2091490"/>
            <a:ext cx="10148488" cy="3703830"/>
          </a:xfrm>
          <a:prstGeom prst="rect">
            <a:avLst/>
          </a:prstGeom>
          <a:noFill/>
          <a:ln w="6350"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2070"/>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latin typeface="微软雅黑" panose="020B0503020204020204" pitchFamily="34" charset="-122"/>
                <a:ea typeface="微软雅黑" panose="020B0503020204020204" pitchFamily="34" charset="-122"/>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a:fillRect/>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bab5148-2c43-481b-9011-821f5249599d}"/>
</p:tagLst>
</file>

<file path=ppt/tags/tag2.xml><?xml version="1.0" encoding="utf-8"?>
<p:tagLst xmlns:a="http://schemas.openxmlformats.org/drawingml/2006/main" xmlns:r="http://schemas.openxmlformats.org/officeDocument/2006/relationships" xmlns:p="http://schemas.openxmlformats.org/presentationml/2006/main">
  <p:tag name="ISLIDE.ICON" val="#407154;"/>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521</Words>
  <Application>Microsoft Office PowerPoint</Application>
  <PresentationFormat>宽屏</PresentationFormat>
  <Paragraphs>42</Paragraphs>
  <Slides>9</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微软雅黑</vt:lpstr>
      <vt:lpstr>印品黑体</vt:lpstr>
      <vt:lpstr>Arial</vt:lpstr>
      <vt:lpstr>Calibri</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hemeng1120@qq.com</cp:lastModifiedBy>
  <cp:revision>172</cp:revision>
  <dcterms:created xsi:type="dcterms:W3CDTF">2019-06-19T02:08:00Z</dcterms:created>
  <dcterms:modified xsi:type="dcterms:W3CDTF">2024-03-13T15:12:22Z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